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93" r:id="rId1"/>
  </p:sldMasterIdLst>
  <p:notesMasterIdLst>
    <p:notesMasterId r:id="rId10"/>
  </p:notesMasterIdLst>
  <p:sldIdLst>
    <p:sldId id="331" r:id="rId2"/>
    <p:sldId id="277" r:id="rId3"/>
    <p:sldId id="278" r:id="rId4"/>
    <p:sldId id="279" r:id="rId5"/>
    <p:sldId id="328" r:id="rId6"/>
    <p:sldId id="323" r:id="rId7"/>
    <p:sldId id="307" r:id="rId8"/>
    <p:sldId id="330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7" autoAdjust="0"/>
    <p:restoredTop sz="94704"/>
  </p:normalViewPr>
  <p:slideViewPr>
    <p:cSldViewPr showGuides="1">
      <p:cViewPr varScale="1">
        <p:scale>
          <a:sx n="100" d="100"/>
          <a:sy n="100" d="100"/>
        </p:scale>
        <p:origin x="176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BC3E939-21A7-90EA-1B48-25E9EF77EAF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D826AC-53D4-16E2-2270-BF839997B05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8EB0F25-0FDF-6547-AEC9-90DC5A715831}" type="datetimeFigureOut">
              <a:rPr lang="en-US"/>
              <a:pPr>
                <a:defRPr/>
              </a:pPr>
              <a:t>12/23/25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00B8EC4-59A7-E6D6-EE9A-730232EFDE3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07620CC-B722-30CD-B00E-BFBD7CF8BA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8FC288-CF77-F7A9-1DD5-79C3EAC9BB9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2E044-6351-8186-47AF-8BC398C907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EF72DA4-4DFE-DE46-838A-433943A8BA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" name="Date Placeholder 29">
            <a:extLst>
              <a:ext uri="{FF2B5EF4-FFF2-40B4-BE49-F238E27FC236}">
                <a16:creationId xmlns:a16="http://schemas.microsoft.com/office/drawing/2014/main" id="{62FB8BEA-4232-3E6A-5DEA-D3D8FDB78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18">
            <a:extLst>
              <a:ext uri="{FF2B5EF4-FFF2-40B4-BE49-F238E27FC236}">
                <a16:creationId xmlns:a16="http://schemas.microsoft.com/office/drawing/2014/main" id="{785EA118-7422-2263-08A5-DB3B54381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26">
            <a:extLst>
              <a:ext uri="{FF2B5EF4-FFF2-40B4-BE49-F238E27FC236}">
                <a16:creationId xmlns:a16="http://schemas.microsoft.com/office/drawing/2014/main" id="{C8A7628A-9ABC-618B-6679-EE52D0D73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03D5448D-2C75-BB4A-AE69-49F3FEA40E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37316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EA82B163-EEA3-5BEE-6905-F00B8AD3A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8D9B5466-FCEE-87EE-2114-7C6D4A666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855F307F-D849-36E2-885B-EC77630E3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B04F8-6A22-4042-8F08-6ED82DDECB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32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87F12CDA-4F75-EBA7-85FE-3F4114BBF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137AB024-0EBC-4418-D158-604631910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9712727A-7A98-E039-9908-A79B6294E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6C66-F19D-7142-A397-E1BC4E7C1A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8350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321BD6-6C62-DF83-234B-D4442F499C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A582B1-5767-223F-5712-C1E0574AC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E453DD-6807-8D8B-81BC-8C1676AD4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B0EF6-79B2-6D46-AB61-058801B40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74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CF190219-A1F6-F8AB-4285-58B6CE5E4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604D2BA1-A9F4-406F-B4CE-8B8FE6B6B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7DCF39E5-F528-AA71-5BF7-78390221A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805F5-76EB-9447-A945-2E9A00A1B9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3966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C699D-8688-E92B-01E5-644002870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580037-C5F8-C234-4EC3-787C8D8C3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2302C4-33BC-109F-FE6C-62C5E4232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4C8795D1-0F1F-7A46-873E-D866633889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70003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531D664A-C82F-A889-1177-5C52D2396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D6852955-256D-DDDB-8352-BF8D2A566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76A0D025-4D3B-5601-637D-51D890FD0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1D571-FA7F-E845-8510-173DE13A4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214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9F7BDBEF-31BD-ED1E-F892-32B30C3E9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21">
            <a:extLst>
              <a:ext uri="{FF2B5EF4-FFF2-40B4-BE49-F238E27FC236}">
                <a16:creationId xmlns:a16="http://schemas.microsoft.com/office/drawing/2014/main" id="{9BF32858-E562-24C5-C822-92F06734A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17">
            <a:extLst>
              <a:ext uri="{FF2B5EF4-FFF2-40B4-BE49-F238E27FC236}">
                <a16:creationId xmlns:a16="http://schemas.microsoft.com/office/drawing/2014/main" id="{C7A2BA75-A4E7-60C3-214A-A3B61DA67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3DEE8-E5B6-304B-8E18-1A240F6339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96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>
            <a:extLst>
              <a:ext uri="{FF2B5EF4-FFF2-40B4-BE49-F238E27FC236}">
                <a16:creationId xmlns:a16="http://schemas.microsoft.com/office/drawing/2014/main" id="{EA3B92AE-8F45-B8DC-7D7A-A34B6F409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21">
            <a:extLst>
              <a:ext uri="{FF2B5EF4-FFF2-40B4-BE49-F238E27FC236}">
                <a16:creationId xmlns:a16="http://schemas.microsoft.com/office/drawing/2014/main" id="{7D3025A6-C9A6-F7DB-7E0A-E0505FE5D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17">
            <a:extLst>
              <a:ext uri="{FF2B5EF4-FFF2-40B4-BE49-F238E27FC236}">
                <a16:creationId xmlns:a16="http://schemas.microsoft.com/office/drawing/2014/main" id="{47B1ABE5-D5CE-5128-C916-FA7DCE4C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94AD9-5A54-C147-A9C1-0824F8C25F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431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>
            <a:extLst>
              <a:ext uri="{FF2B5EF4-FFF2-40B4-BE49-F238E27FC236}">
                <a16:creationId xmlns:a16="http://schemas.microsoft.com/office/drawing/2014/main" id="{0BAEABBC-305E-8CBF-AE06-C18C4163D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1">
            <a:extLst>
              <a:ext uri="{FF2B5EF4-FFF2-40B4-BE49-F238E27FC236}">
                <a16:creationId xmlns:a16="http://schemas.microsoft.com/office/drawing/2014/main" id="{EBC17FD2-CAEB-917B-1F37-FD10AE195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17">
            <a:extLst>
              <a:ext uri="{FF2B5EF4-FFF2-40B4-BE49-F238E27FC236}">
                <a16:creationId xmlns:a16="http://schemas.microsoft.com/office/drawing/2014/main" id="{770D1E02-9518-DF26-0027-9331DF121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C1858-0E57-FA47-9D4E-21DF1D6289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7228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09BF12BD-B449-A384-524A-77A5EBA90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086F5E1D-5D93-DE53-8FBB-A273D94EF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79AB6294-701F-8961-9C56-227BAC9D6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B619F-EACB-BD4A-9278-42FE1A43F4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269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>
            <a:extLst>
              <a:ext uri="{FF2B5EF4-FFF2-40B4-BE49-F238E27FC236}">
                <a16:creationId xmlns:a16="http://schemas.microsoft.com/office/drawing/2014/main" id="{E492C8FE-FEF7-7976-0DEC-D979ACA69AB9}"/>
              </a:ext>
            </a:extLst>
          </p:cNvPr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5F4C454A-CC28-A063-17C4-D1579C8A051D}"/>
              </a:ext>
            </a:extLst>
          </p:cNvPr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22F30FBF-2C6E-A62D-C33E-BDB0D0DE376E}"/>
              </a:ext>
            </a:extLst>
          </p:cNvPr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37A5ACDC-1668-8397-D65D-2FD149A4FB78}"/>
              </a:ext>
            </a:extLst>
          </p:cNvPr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8C22D1DA-32AC-C0F3-FE0D-096A766D1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7926E44A-6D9E-E3D0-4BB2-0D43EF268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B20148F8-FA3D-587D-B05F-D78766597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300BB09-CC2D-4B41-B8F0-25C1D800EE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2764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02E28065-8909-4560-1FF5-E6E9151C9116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88CAAD52-86F8-EBF4-6ECA-EA97B7E33959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>
            <a:extLst>
              <a:ext uri="{FF2B5EF4-FFF2-40B4-BE49-F238E27FC236}">
                <a16:creationId xmlns:a16="http://schemas.microsoft.com/office/drawing/2014/main" id="{9A665480-F13E-1FE2-F86D-01C79E1E454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29">
            <a:extLst>
              <a:ext uri="{FF2B5EF4-FFF2-40B4-BE49-F238E27FC236}">
                <a16:creationId xmlns:a16="http://schemas.microsoft.com/office/drawing/2014/main" id="{CCA3F004-1E79-0A38-5C21-9A57FDA266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08C2805-1728-1FF8-F00A-ABFB72E70C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83920A11-8E30-F0D8-7B95-76F5C54E36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BC1DFE9C-3FDC-10D3-E60E-703CEE781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3DC6B918-B242-7346-AC09-BB2F1BEE2A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3" name="Group 1">
            <a:extLst>
              <a:ext uri="{FF2B5EF4-FFF2-40B4-BE49-F238E27FC236}">
                <a16:creationId xmlns:a16="http://schemas.microsoft.com/office/drawing/2014/main" id="{C8E9F773-FC7C-BBF0-5C59-180DEF2D3ADD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C70C831-99BA-AFE9-4C52-911092D5771B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87B9C8BA-1643-6086-8F8A-93E3FBB436AD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02" r:id="rId2"/>
    <p:sldLayoutId id="2147484011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12" r:id="rId9"/>
    <p:sldLayoutId id="2147484008" r:id="rId10"/>
    <p:sldLayoutId id="2147484009" r:id="rId11"/>
    <p:sldLayoutId id="214748401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2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rs/url?sa=i&amp;rct=j&amp;q=&amp;esrc=s&amp;source=images&amp;cd=&amp;cad=rja&amp;uact=8&amp;ved=0ahUKEwicrP2C683MAhUKahoKHejyDDcQjRwIBw&amp;url=https://prezi.com/5yd7sk3paxqp/explain-how-the-process-of-translation-contributes-to-protei/&amp;psig=AFQjCNEV3Ie4xNOx5dN8VmT6C8Y_JGOlgA&amp;ust=1462912255053470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hyperlink" Target="http://www.google.rs/url?sa=i&amp;rct=j&amp;q=&amp;esrc=s&amp;source=images&amp;cd=&amp;cad=rja&amp;uact=8&amp;ved=0ahUKEwiUiLyU783MAhXC5xoKHV3rDkUQjRwIBw&amp;url=http://m.blog.daum.net/dream2001/6032300&amp;psig=AFQjCNHj7QCRnPUw0zPiTj_pViYt10oIkA&amp;ust=1462913246611051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rs/url?sa=i&amp;rct=j&amp;q=&amp;esrc=s&amp;source=images&amp;cd=&amp;cad=rja&amp;uact=8&amp;ved=0ahUKEwjPyo3G683MAhXShRoKHRZWDVYQjRwIBw&amp;url=http://www.proteinsynthesis.org/protein-synthesis-steps/&amp;psig=AFQjCNEV3Ie4xNOx5dN8VmT6C8Y_JGOlgA&amp;ust=146291225505347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IwrhUrvX-k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517A56C4-1ED0-1E59-D23C-9EBB429BCA96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838200" y="2438400"/>
            <a:ext cx="7623175" cy="1752600"/>
          </a:xfrm>
        </p:spPr>
        <p:txBody>
          <a:bodyPr anchor="t"/>
          <a:lstStyle/>
          <a:p>
            <a:pPr algn="ctr" eaLnBrk="1" hangingPunct="1"/>
            <a:r>
              <a:rPr lang="en-US" altLang="en-US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TRANSLATION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1572C40B-7A7D-3F87-2352-A835F7EBE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620713"/>
            <a:ext cx="8435975" cy="576262"/>
          </a:xfrm>
        </p:spPr>
        <p:txBody>
          <a:bodyPr/>
          <a:lstStyle/>
          <a:p>
            <a:pPr algn="ctr" eaLnBrk="1" hangingPunct="1"/>
            <a:r>
              <a:rPr lang="en-US" alt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TRANSLATION</a:t>
            </a:r>
            <a:endParaRPr lang="en-US" alt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A5AB976D-82E0-EAC8-6FCB-9065909089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840287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endParaRPr lang="sr-Cyrl-RS" altLang="en-US" dirty="0"/>
          </a:p>
          <a:p>
            <a:pPr marL="609600" indent="-609600" eaLnBrk="1" hangingPunct="1">
              <a:buFontTx/>
              <a:buNone/>
              <a:defRPr/>
            </a:pPr>
            <a:r>
              <a:rPr lang="en-GB" altLang="en-US" dirty="0"/>
              <a:t>The stages in translation are: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altLang="en-US" dirty="0"/>
              <a:t>1. Activation of the amino acid and binding to the tRNA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altLang="en-US" dirty="0"/>
              <a:t>2. Initiation of translation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altLang="en-US" dirty="0"/>
              <a:t>3. Elongation of the polypeptide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altLang="en-US" dirty="0"/>
              <a:t>4. Termination of translation</a:t>
            </a:r>
            <a:endParaRPr lang="sr-Cyrl-C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Stage</a:t>
            </a:r>
            <a:endParaRPr lang="sr-Cyrl-C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А.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.+Е+АТР</a:t>
            </a: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altLang="en-US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sr-Latn-CS" altLang="en-US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.~Е~АМР</a:t>
            </a: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РР</a:t>
            </a:r>
          </a:p>
          <a:p>
            <a:pPr marL="609600" indent="-609600" eaLnBrk="1" hangingPunct="1">
              <a:buFont typeface="Wingdings 2" pitchFamily="18" charset="2"/>
              <a:buNone/>
              <a:defRPr/>
            </a:pP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.~Е~АМР+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sr-Latn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RNA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--</a:t>
            </a: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R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tRNA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~А.</a:t>
            </a:r>
            <a:r>
              <a:rPr lang="sr-Latn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.+АМР</a:t>
            </a:r>
            <a:endParaRPr lang="sr-Latn-C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Char char=""/>
              <a:defRPr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6" name="Rectangle 1">
            <a:extLst>
              <a:ext uri="{FF2B5EF4-FFF2-40B4-BE49-F238E27FC236}">
                <a16:creationId xmlns:a16="http://schemas.microsoft.com/office/drawing/2014/main" id="{2FD7D5EB-D5E2-26A2-260E-7C9261CA89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1347788"/>
            <a:ext cx="62642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Translating information from genes into polypeptide chains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1BD71849-9326-859E-B257-C21CC8112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711200"/>
          </a:xfrm>
        </p:spPr>
        <p:txBody>
          <a:bodyPr/>
          <a:lstStyle/>
          <a:p>
            <a:pPr eaLnBrk="1" hangingPunct="1"/>
            <a:r>
              <a:rPr lang="en-GB" alt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Activation of the amino acid and binding to the tRNA</a:t>
            </a:r>
            <a:endParaRPr lang="en-US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81" name="Rectangle 5">
            <a:extLst>
              <a:ext uri="{FF2B5EF4-FFF2-40B4-BE49-F238E27FC236}">
                <a16:creationId xmlns:a16="http://schemas.microsoft.com/office/drawing/2014/main" id="{5FC40692-BD66-9127-9DCA-AE82981C3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9500" y="2608263"/>
            <a:ext cx="595313" cy="34607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 b="1"/>
              <a:t>a.</a:t>
            </a:r>
            <a:r>
              <a:rPr lang="sr-Cyrl-CS" altLang="en-US" sz="1600" b="1"/>
              <a:t>к</a:t>
            </a:r>
            <a:r>
              <a:rPr lang="en-US" altLang="en-US" sz="1600" b="1">
                <a:solidFill>
                  <a:srgbClr val="C60063"/>
                </a:solidFill>
              </a:rPr>
              <a:t>.</a:t>
            </a:r>
          </a:p>
        </p:txBody>
      </p:sp>
      <p:sp>
        <p:nvSpPr>
          <p:cNvPr id="24582" name="Rectangle 6">
            <a:extLst>
              <a:ext uri="{FF2B5EF4-FFF2-40B4-BE49-F238E27FC236}">
                <a16:creationId xmlns:a16="http://schemas.microsoft.com/office/drawing/2014/main" id="{03B127D2-4DCD-4A54-0901-8E46CA4470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9925" y="5487988"/>
            <a:ext cx="1287463" cy="346075"/>
          </a:xfrm>
          <a:prstGeom prst="rect">
            <a:avLst/>
          </a:prstGeom>
          <a:solidFill>
            <a:srgbClr val="FFCC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1600" b="1">
                <a:solidFill>
                  <a:srgbClr val="C60063"/>
                </a:solidFill>
              </a:rPr>
              <a:t>Антикодон</a:t>
            </a:r>
            <a:endParaRPr lang="en-US" altLang="en-US" sz="1600" b="1">
              <a:solidFill>
                <a:srgbClr val="C60063"/>
              </a:solidFill>
            </a:endParaRPr>
          </a:p>
        </p:txBody>
      </p:sp>
      <p:pic>
        <p:nvPicPr>
          <p:cNvPr id="9221" name="Picture 1">
            <a:extLst>
              <a:ext uri="{FF2B5EF4-FFF2-40B4-BE49-F238E27FC236}">
                <a16:creationId xmlns:a16="http://schemas.microsoft.com/office/drawing/2014/main" id="{0B318507-7E57-E655-107F-9A0066726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" y="1773238"/>
            <a:ext cx="8212138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animBg="1" autoUpdateAnimBg="0"/>
      <p:bldP spid="24582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8" name="Rectangle 8">
            <a:extLst>
              <a:ext uri="{FF2B5EF4-FFF2-40B4-BE49-F238E27FC236}">
                <a16:creationId xmlns:a16="http://schemas.microsoft.com/office/drawing/2014/main" id="{F7CA7002-25A6-6E29-9588-FB46F50403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3500438"/>
            <a:ext cx="2090738" cy="590550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1600" b="1"/>
              <a:t>Мања субјединица</a:t>
            </a:r>
          </a:p>
          <a:p>
            <a:r>
              <a:rPr lang="sr-Cyrl-CS" altLang="en-US" sz="1600" b="1"/>
              <a:t> рибозома 40С</a:t>
            </a:r>
            <a:endParaRPr lang="en-US" altLang="en-US" sz="1600" b="1"/>
          </a:p>
        </p:txBody>
      </p:sp>
      <p:sp>
        <p:nvSpPr>
          <p:cNvPr id="25609" name="Rectangle 9">
            <a:extLst>
              <a:ext uri="{FF2B5EF4-FFF2-40B4-BE49-F238E27FC236}">
                <a16:creationId xmlns:a16="http://schemas.microsoft.com/office/drawing/2014/main" id="{57BA0A0B-AF52-7B04-50F9-6B576B7AB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1863" y="2708275"/>
            <a:ext cx="723900" cy="34607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1600" b="1">
                <a:solidFill>
                  <a:srgbClr val="C60063"/>
                </a:solidFill>
              </a:rPr>
              <a:t>иРНК</a:t>
            </a:r>
            <a:endParaRPr lang="en-US" altLang="en-US" sz="1600" b="1">
              <a:solidFill>
                <a:srgbClr val="C60063"/>
              </a:solidFill>
            </a:endParaRPr>
          </a:p>
        </p:txBody>
      </p:sp>
      <p:sp>
        <p:nvSpPr>
          <p:cNvPr id="10244" name="Rectangle 11">
            <a:extLst>
              <a:ext uri="{FF2B5EF4-FFF2-40B4-BE49-F238E27FC236}">
                <a16:creationId xmlns:a16="http://schemas.microsoft.com/office/drawing/2014/main" id="{331459D3-E467-9979-3F8C-9893656417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9925" y="3260725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 sz="1600" b="1">
              <a:solidFill>
                <a:srgbClr val="C60063"/>
              </a:solidFill>
            </a:endParaRPr>
          </a:p>
        </p:txBody>
      </p:sp>
      <p:sp>
        <p:nvSpPr>
          <p:cNvPr id="10245" name="Rectangle 12">
            <a:extLst>
              <a:ext uri="{FF2B5EF4-FFF2-40B4-BE49-F238E27FC236}">
                <a16:creationId xmlns:a16="http://schemas.microsoft.com/office/drawing/2014/main" id="{B6019B7B-8046-8283-C8CE-8D6DBA200D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9925" y="3260725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 sz="1600" b="1">
              <a:solidFill>
                <a:srgbClr val="C60063"/>
              </a:solidFill>
            </a:endParaRPr>
          </a:p>
        </p:txBody>
      </p:sp>
      <p:sp>
        <p:nvSpPr>
          <p:cNvPr id="10246" name="Rectangle 13">
            <a:extLst>
              <a:ext uri="{FF2B5EF4-FFF2-40B4-BE49-F238E27FC236}">
                <a16:creationId xmlns:a16="http://schemas.microsoft.com/office/drawing/2014/main" id="{E968C823-D12C-431C-4CEC-1C22CD193E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9925" y="3260725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 sz="1600" b="1">
              <a:solidFill>
                <a:srgbClr val="C60063"/>
              </a:solidFill>
            </a:endParaRPr>
          </a:p>
        </p:txBody>
      </p:sp>
      <p:sp>
        <p:nvSpPr>
          <p:cNvPr id="25614" name="Rectangle 14">
            <a:extLst>
              <a:ext uri="{FF2B5EF4-FFF2-40B4-BE49-F238E27FC236}">
                <a16:creationId xmlns:a16="http://schemas.microsoft.com/office/drawing/2014/main" id="{01847475-927B-61AA-A2DE-A764B813C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4437063"/>
            <a:ext cx="2006600" cy="590550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1600" b="1"/>
              <a:t>Већа субјединица</a:t>
            </a:r>
          </a:p>
          <a:p>
            <a:r>
              <a:rPr lang="sr-Cyrl-CS" altLang="en-US" sz="1600" b="1"/>
              <a:t> рибозома 60С</a:t>
            </a:r>
            <a:endParaRPr lang="en-US" altLang="en-US" sz="1600" b="1"/>
          </a:p>
        </p:txBody>
      </p:sp>
      <p:sp>
        <p:nvSpPr>
          <p:cNvPr id="25617" name="Rectangle 17">
            <a:extLst>
              <a:ext uri="{FF2B5EF4-FFF2-40B4-BE49-F238E27FC236}">
                <a16:creationId xmlns:a16="http://schemas.microsoft.com/office/drawing/2014/main" id="{A948FBBA-88BB-69D1-8046-56020E704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5" y="5084763"/>
            <a:ext cx="996950" cy="346075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1600" b="1"/>
              <a:t>П место</a:t>
            </a:r>
            <a:endParaRPr lang="en-US" altLang="en-US" sz="1600" b="1"/>
          </a:p>
        </p:txBody>
      </p:sp>
      <p:sp>
        <p:nvSpPr>
          <p:cNvPr id="25618" name="Rectangle 18">
            <a:extLst>
              <a:ext uri="{FF2B5EF4-FFF2-40B4-BE49-F238E27FC236}">
                <a16:creationId xmlns:a16="http://schemas.microsoft.com/office/drawing/2014/main" id="{BFBC7A4B-49EA-ED0E-84FD-8AF00B77FA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5800" y="5910263"/>
            <a:ext cx="2353529" cy="338554"/>
          </a:xfrm>
          <a:prstGeom prst="rect">
            <a:avLst/>
          </a:prstGeom>
          <a:solidFill>
            <a:srgbClr val="FF9900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1600" b="1" dirty="0"/>
              <a:t>80</a:t>
            </a:r>
            <a:r>
              <a:rPr lang="sr-Latn-RS" altLang="en-US" sz="1600" b="1" dirty="0"/>
              <a:t>S</a:t>
            </a:r>
            <a:r>
              <a:rPr lang="sr-Cyrl-CS" altLang="en-US" sz="1600" b="1" dirty="0"/>
              <a:t> </a:t>
            </a:r>
            <a:r>
              <a:rPr lang="sr-Latn-RS" altLang="en-US" sz="1600" b="1" dirty="0" err="1"/>
              <a:t>initiation</a:t>
            </a:r>
            <a:r>
              <a:rPr lang="sr-Cyrl-CS" altLang="en-US" sz="1600" b="1" dirty="0"/>
              <a:t> </a:t>
            </a:r>
            <a:r>
              <a:rPr lang="sr-Latn-RS" altLang="en-US" sz="1600" b="1" dirty="0" err="1"/>
              <a:t>complex</a:t>
            </a:r>
            <a:endParaRPr lang="en-US" altLang="en-US" sz="16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01D868-2EA8-B3BA-9DD1-077329F4F108}"/>
              </a:ext>
            </a:extLst>
          </p:cNvPr>
          <p:cNvSpPr/>
          <p:nvPr/>
        </p:nvSpPr>
        <p:spPr>
          <a:xfrm>
            <a:off x="404813" y="496888"/>
            <a:ext cx="3811587" cy="9302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sr-Latn-RS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</a:t>
            </a:r>
            <a:endParaRPr lang="sr-Cyrl-R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sr-Latn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INITIATION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51" name="Picture 15" descr="http://abenagh.pbworks.com/f/1298001521/translation_initiation.jpg">
            <a:hlinkClick r:id="rId2"/>
            <a:extLst>
              <a:ext uri="{FF2B5EF4-FFF2-40B4-BE49-F238E27FC236}">
                <a16:creationId xmlns:a16="http://schemas.microsoft.com/office/drawing/2014/main" id="{8E63F108-B85B-3FED-3266-94013B8E9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452688"/>
            <a:ext cx="76200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Picture 17" descr="http://cfile230.uf.daum.net/image/1422B83350387DC827E17F">
            <a:hlinkClick r:id="rId4"/>
            <a:extLst>
              <a:ext uri="{FF2B5EF4-FFF2-40B4-BE49-F238E27FC236}">
                <a16:creationId xmlns:a16="http://schemas.microsoft.com/office/drawing/2014/main" id="{19CD8184-CDF5-CEB3-75F4-1CD65CF43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54"/>
          <a:stretch>
            <a:fillRect/>
          </a:stretch>
        </p:blipFill>
        <p:spPr bwMode="auto">
          <a:xfrm>
            <a:off x="5148263" y="334963"/>
            <a:ext cx="362585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 animBg="1" autoUpdateAnimBg="0"/>
      <p:bldP spid="25609" grpId="0" animBg="1" autoUpdateAnimBg="0"/>
      <p:bldP spid="25614" grpId="0" animBg="1" autoUpdateAnimBg="0"/>
      <p:bldP spid="25617" grpId="0" animBg="1" autoUpdateAnimBg="0"/>
      <p:bldP spid="25618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>
            <a:extLst>
              <a:ext uri="{FF2B5EF4-FFF2-40B4-BE49-F238E27FC236}">
                <a16:creationId xmlns:a16="http://schemas.microsoft.com/office/drawing/2014/main" id="{A6BFE1BF-5FF3-B167-7535-92186EFC5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sr-Latn-RS" alt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ELONGATION OF POLYPEPTIDE</a:t>
            </a:r>
            <a:endParaRPr lang="en-US" alt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7" name="Picture 3">
            <a:extLst>
              <a:ext uri="{FF2B5EF4-FFF2-40B4-BE49-F238E27FC236}">
                <a16:creationId xmlns:a16="http://schemas.microsoft.com/office/drawing/2014/main" id="{181F9218-CDF4-3A04-004B-172B1AF2D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2133600"/>
            <a:ext cx="8856663" cy="424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6B3DE198-65C6-1D5B-A741-A94295AF2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188" y="476250"/>
            <a:ext cx="82296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TERMINATION OF TRANSLATION</a:t>
            </a:r>
          </a:p>
        </p:txBody>
      </p:sp>
      <p:pic>
        <p:nvPicPr>
          <p:cNvPr id="12291" name="Picture 2" descr="http://www.proteinsynthesis.org/wp-content/uploads/2013/06/protein-synthesis-steps-termination.jpg">
            <a:hlinkClick r:id="rId2"/>
            <a:extLst>
              <a:ext uri="{FF2B5EF4-FFF2-40B4-BE49-F238E27FC236}">
                <a16:creationId xmlns:a16="http://schemas.microsoft.com/office/drawing/2014/main" id="{D4617BBB-6932-0245-C3E0-4CAE4F8994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989138"/>
            <a:ext cx="8856663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0158BAB9-21BC-04AC-7A14-AA3C6BE72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ANIMATION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86D4DF2E-A87F-8EA2-4EBB-9E953C09C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2565400"/>
            <a:ext cx="8229600" cy="1565275"/>
          </a:xfrm>
          <a:solidFill>
            <a:schemeClr val="accent2"/>
          </a:solidFill>
        </p:spPr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>
                <a:hlinkClick r:id="rId2"/>
              </a:rPr>
              <a:t>https://www.youtube.com/watch?v=qIwrhUrvX-k</a:t>
            </a:r>
            <a:endParaRPr lang="en-US" altLang="en-US"/>
          </a:p>
          <a:p>
            <a:pPr eaLnBrk="1" hangingPunct="1">
              <a:buFontTx/>
              <a:buNone/>
            </a:pPr>
            <a:endParaRPr lang="en-US" altLang="en-US"/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0BF0DB43-3B24-C79F-74B1-CE616CA13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 eaLnBrk="1" hangingPunct="1"/>
            <a:r>
              <a:rPr lang="sr-Latn-RS" altLang="en-US" sz="4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Polyribosome</a:t>
            </a:r>
            <a:endParaRPr lang="en-US" altLang="en-US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9" name="Picture 4">
            <a:extLst>
              <a:ext uri="{FF2B5EF4-FFF2-40B4-BE49-F238E27FC236}">
                <a16:creationId xmlns:a16="http://schemas.microsoft.com/office/drawing/2014/main" id="{ADA25D5F-C9EA-DA8D-D0A7-2EFE75E65B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99" t="62971" b="8881"/>
          <a:stretch>
            <a:fillRect/>
          </a:stretch>
        </p:blipFill>
        <p:spPr bwMode="auto">
          <a:xfrm>
            <a:off x="1600200" y="4267200"/>
            <a:ext cx="5287963" cy="234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5">
            <a:extLst>
              <a:ext uri="{FF2B5EF4-FFF2-40B4-BE49-F238E27FC236}">
                <a16:creationId xmlns:a16="http://schemas.microsoft.com/office/drawing/2014/main" id="{7C732C41-34FA-DBF8-1546-11A00F2E6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99" t="32646" b="42221"/>
          <a:stretch>
            <a:fillRect/>
          </a:stretch>
        </p:blipFill>
        <p:spPr bwMode="auto">
          <a:xfrm>
            <a:off x="1905000" y="1981200"/>
            <a:ext cx="4803775" cy="190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4|1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1053</TotalTime>
  <Words>147</Words>
  <Application>Microsoft Macintosh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Constantia</vt:lpstr>
      <vt:lpstr>Wingdings 2</vt:lpstr>
      <vt:lpstr>Times New Roman</vt:lpstr>
      <vt:lpstr>Flow</vt:lpstr>
      <vt:lpstr>TRANSLATION</vt:lpstr>
      <vt:lpstr>TRANSLATION</vt:lpstr>
      <vt:lpstr>Activation of the amino acid and binding to the tRNA</vt:lpstr>
      <vt:lpstr>PowerPoint Presentation</vt:lpstr>
      <vt:lpstr>3. ELONGATION OF POLYPEPTIDE</vt:lpstr>
      <vt:lpstr>4. TERMINATION OF TRANSLATION</vt:lpstr>
      <vt:lpstr>ANIMATION</vt:lpstr>
      <vt:lpstr>Polyribosome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2-Humani genom</dc:title>
  <dc:creator>Olivera</dc:creator>
  <cp:lastModifiedBy>Microsoft Office User</cp:lastModifiedBy>
  <cp:revision>187</cp:revision>
  <dcterms:created xsi:type="dcterms:W3CDTF">2007-09-27T11:26:11Z</dcterms:created>
  <dcterms:modified xsi:type="dcterms:W3CDTF">2025-12-23T08:55:35Z</dcterms:modified>
</cp:coreProperties>
</file>